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5"/>
  </p:notesMasterIdLst>
  <p:sldIdLst>
    <p:sldId id="375" r:id="rId3"/>
    <p:sldId id="430" r:id="rId4"/>
    <p:sldId id="376" r:id="rId5"/>
    <p:sldId id="439" r:id="rId6"/>
    <p:sldId id="549" r:id="rId7"/>
    <p:sldId id="377" r:id="rId8"/>
    <p:sldId id="536" r:id="rId9"/>
    <p:sldId id="526" r:id="rId10"/>
    <p:sldId id="502" r:id="rId11"/>
    <p:sldId id="534" r:id="rId12"/>
    <p:sldId id="453" r:id="rId13"/>
    <p:sldId id="455" r:id="rId14"/>
    <p:sldId id="256" r:id="rId15"/>
    <p:sldId id="440" r:id="rId16"/>
    <p:sldId id="387" r:id="rId17"/>
    <p:sldId id="533" r:id="rId18"/>
    <p:sldId id="470" r:id="rId19"/>
    <p:sldId id="469" r:id="rId20"/>
    <p:sldId id="548" r:id="rId21"/>
    <p:sldId id="468" r:id="rId22"/>
    <p:sldId id="412" r:id="rId23"/>
    <p:sldId id="456" r:id="rId24"/>
    <p:sldId id="471" r:id="rId25"/>
    <p:sldId id="541" r:id="rId26"/>
    <p:sldId id="540" r:id="rId27"/>
    <p:sldId id="454" r:id="rId28"/>
    <p:sldId id="475" r:id="rId29"/>
    <p:sldId id="472" r:id="rId30"/>
    <p:sldId id="477" r:id="rId31"/>
    <p:sldId id="478" r:id="rId32"/>
    <p:sldId id="479" r:id="rId33"/>
    <p:sldId id="480" r:id="rId34"/>
    <p:sldId id="481" r:id="rId35"/>
    <p:sldId id="542" r:id="rId36"/>
    <p:sldId id="543" r:id="rId37"/>
    <p:sldId id="474" r:id="rId38"/>
    <p:sldId id="482" r:id="rId39"/>
    <p:sldId id="544" r:id="rId40"/>
    <p:sldId id="483" r:id="rId41"/>
    <p:sldId id="545" r:id="rId42"/>
    <p:sldId id="485" r:id="rId43"/>
    <p:sldId id="486" r:id="rId44"/>
    <p:sldId id="488" r:id="rId45"/>
    <p:sldId id="546" r:id="rId46"/>
    <p:sldId id="547" r:id="rId47"/>
    <p:sldId id="528" r:id="rId48"/>
    <p:sldId id="556" r:id="rId49"/>
    <p:sldId id="487" r:id="rId50"/>
    <p:sldId id="550" r:id="rId51"/>
    <p:sldId id="467" r:id="rId52"/>
    <p:sldId id="551" r:id="rId53"/>
    <p:sldId id="552" r:id="rId54"/>
    <p:sldId id="553" r:id="rId55"/>
    <p:sldId id="459" r:id="rId56"/>
    <p:sldId id="495" r:id="rId57"/>
    <p:sldId id="504" r:id="rId58"/>
    <p:sldId id="555" r:id="rId59"/>
    <p:sldId id="557" r:id="rId60"/>
    <p:sldId id="458" r:id="rId61"/>
    <p:sldId id="505" r:id="rId62"/>
    <p:sldId id="449" r:id="rId63"/>
    <p:sldId id="460" r:id="rId64"/>
    <p:sldId id="462" r:id="rId65"/>
    <p:sldId id="532" r:id="rId66"/>
    <p:sldId id="521" r:id="rId67"/>
    <p:sldId id="530" r:id="rId68"/>
    <p:sldId id="539" r:id="rId69"/>
    <p:sldId id="531" r:id="rId70"/>
    <p:sldId id="508" r:id="rId71"/>
    <p:sldId id="509" r:id="rId72"/>
    <p:sldId id="538" r:id="rId73"/>
    <p:sldId id="500" r:id="rId74"/>
    <p:sldId id="501" r:id="rId75"/>
    <p:sldId id="510" r:id="rId76"/>
    <p:sldId id="513" r:id="rId77"/>
    <p:sldId id="514" r:id="rId78"/>
    <p:sldId id="515" r:id="rId79"/>
    <p:sldId id="390" r:id="rId80"/>
    <p:sldId id="403" r:id="rId81"/>
    <p:sldId id="405" r:id="rId82"/>
    <p:sldId id="406" r:id="rId83"/>
    <p:sldId id="407" r:id="rId84"/>
    <p:sldId id="408" r:id="rId85"/>
    <p:sldId id="409" r:id="rId86"/>
    <p:sldId id="411" r:id="rId87"/>
    <p:sldId id="419" r:id="rId88"/>
    <p:sldId id="522" r:id="rId89"/>
    <p:sldId id="523" r:id="rId90"/>
    <p:sldId id="489" r:id="rId91"/>
    <p:sldId id="516" r:id="rId92"/>
    <p:sldId id="517" r:id="rId93"/>
    <p:sldId id="518" r:id="rId94"/>
    <p:sldId id="537" r:id="rId95"/>
    <p:sldId id="519" r:id="rId96"/>
    <p:sldId id="524" r:id="rId97"/>
    <p:sldId id="535" r:id="rId98"/>
    <p:sldId id="525" r:id="rId99"/>
    <p:sldId id="445" r:id="rId100"/>
    <p:sldId id="457" r:id="rId101"/>
    <p:sldId id="490" r:id="rId102"/>
    <p:sldId id="527" r:id="rId103"/>
    <p:sldId id="493" r:id="rId104"/>
    <p:sldId id="491" r:id="rId105"/>
    <p:sldId id="476" r:id="rId106"/>
    <p:sldId id="492" r:id="rId107"/>
    <p:sldId id="558" r:id="rId108"/>
    <p:sldId id="496" r:id="rId109"/>
    <p:sldId id="497" r:id="rId110"/>
    <p:sldId id="498" r:id="rId111"/>
    <p:sldId id="499" r:id="rId112"/>
    <p:sldId id="520" r:id="rId113"/>
    <p:sldId id="503"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0" d="100"/>
          <a:sy n="70" d="100"/>
        </p:scale>
        <p:origin x="2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80958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3747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6.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10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104.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2.xml"/><Relationship Id="rId4" Type="http://schemas.openxmlformats.org/officeDocument/2006/relationships/image" Target="../media/image202.png"/></Relationships>
</file>

<file path=ppt/slides/_rels/slide105.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67.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hyperlink" Target="https://yang-song.net/blog/2021/score/" TargetMode="Externa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1.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166045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fontScale="77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878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fontScale="92500" lnSpcReduction="20000"/>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42567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284293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21941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680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F99E-40E3-5FE5-9148-E3CF5BA27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443D6-A93E-E52E-5F06-B1A55B33BD48}"/>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3262026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77500" lnSpcReduction="200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060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5516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850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125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925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0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16853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fontScale="85000" lnSpcReduction="10000"/>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74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b="1" dirty="0"/>
                  <a:t>Maximizing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rPr>
                          <m:t>𝑫</m:t>
                        </m:r>
                      </m:sub>
                    </m:sSub>
                  </m:oMath>
                </a14:m>
                <a:r>
                  <a:rPr lang="en-US" sz="3400" b="1"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b="1" dirty="0"/>
                  <a:t>Minimizing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ea typeface="Cambria Math" panose="02040503050406030204" pitchFamily="18" charset="0"/>
                          </a:rPr>
                          <m:t>𝑮</m:t>
                        </m:r>
                      </m:sub>
                    </m:sSub>
                  </m:oMath>
                </a14:m>
                <a:r>
                  <a:rPr lang="en-US" sz="3400" b="1"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GANs when we have other image generative algorithms?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B4B8-56A9-02B0-9820-4C62AB156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2A37F-2E42-D0E7-9C63-866B1979788A}"/>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DA801431-C10D-FC88-4584-E9B2E52C066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 directly estimate a probability distribution which can be inverted to generate images   </a:t>
            </a:r>
          </a:p>
          <a:p>
            <a:r>
              <a:rPr lang="en-US" dirty="0"/>
              <a:t>Need to learn inverse function limits complexity of images generated</a:t>
            </a:r>
          </a:p>
          <a:p>
            <a:r>
              <a:rPr lang="en-US" dirty="0"/>
              <a:t>In order to generate complex distributions, the flow an inverse models require massive numbers of free parameters</a:t>
            </a:r>
          </a:p>
          <a:p>
            <a:r>
              <a:rPr lang="en-US" dirty="0"/>
              <a:t>Complex models require long training and inference times </a:t>
            </a:r>
          </a:p>
        </p:txBody>
      </p:sp>
      <p:pic>
        <p:nvPicPr>
          <p:cNvPr id="6" name="Picture 5">
            <a:extLst>
              <a:ext uri="{FF2B5EF4-FFF2-40B4-BE49-F238E27FC236}">
                <a16:creationId xmlns:a16="http://schemas.microsoft.com/office/drawing/2014/main" id="{648C22DE-A640-F885-0C27-CA47D53AF47F}"/>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36494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189688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387-7F3A-5962-7D77-282DC9B91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025E-7977-8F80-A7F3-0188AC7FE469}"/>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E3ED1F-246A-8DA0-E6D3-9353BA0179DD}"/>
                  </a:ext>
                </a:extLst>
              </p:cNvPr>
              <p:cNvSpPr>
                <a:spLocks noGrp="1"/>
              </p:cNvSpPr>
              <p:nvPr>
                <p:ph idx="1"/>
              </p:nvPr>
            </p:nvSpPr>
            <p:spPr>
              <a:xfrm>
                <a:off x="789302" y="1159329"/>
                <a:ext cx="4963798" cy="5558478"/>
              </a:xfrm>
            </p:spPr>
            <p:txBody>
              <a:bodyPr>
                <a:normAutofit/>
              </a:bodyPr>
              <a:lstStyle/>
              <a:p>
                <a:pPr marL="0" indent="0">
                  <a:buNone/>
                </a:pPr>
                <a:r>
                  <a:rPr lang="en-US" dirty="0"/>
                  <a:t>VAEs are a building block of diffusion models  </a:t>
                </a:r>
              </a:p>
              <a:p>
                <a:r>
                  <a:rPr lang="en-US" b="1" dirty="0"/>
                  <a:t>Low-dimensional latent space, </a:t>
                </a:r>
                <a14:m>
                  <m:oMath xmlns:m="http://schemas.openxmlformats.org/officeDocument/2006/math">
                    <m:r>
                      <a:rPr lang="en-US" b="1" i="1">
                        <a:latin typeface="Cambria Math" panose="02040503050406030204" pitchFamily="18" charset="0"/>
                      </a:rPr>
                      <m:t>𝒛</m:t>
                    </m:r>
                  </m:oMath>
                </a14:m>
                <a:r>
                  <a:rPr lang="en-US" dirty="0"/>
                  <a:t>, embeds image features   </a:t>
                </a:r>
              </a:p>
              <a:p>
                <a:r>
                  <a:rPr lang="en-US" b="1" dirty="0">
                    <a:latin typeface="+mn-lt"/>
                  </a:rPr>
                  <a:t>Encoder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a:t>
                </a:r>
                <a:r>
                  <a:rPr lang="en-US" sz="2800" b="1" dirty="0"/>
                  <a:t>is a neural network </a:t>
                </a:r>
                <a:r>
                  <a:rPr lang="en-US" sz="2800"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sz="2800" b="1" dirty="0"/>
              </a:p>
              <a:p>
                <a:r>
                  <a:rPr lang="en-US" b="1" dirty="0">
                    <a:latin typeface="+mn-lt"/>
                  </a:rPr>
                  <a:t>Decoder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a:t>
                </a:r>
                <a:r>
                  <a:rPr lang="en-US" b="1" dirty="0"/>
                  <a:t>is a neural network </a:t>
                </a:r>
                <a:r>
                  <a:rPr lang="en-US"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b="1" dirty="0"/>
              </a:p>
            </p:txBody>
          </p:sp>
        </mc:Choice>
        <mc:Fallback xmlns="">
          <p:sp>
            <p:nvSpPr>
              <p:cNvPr id="3" name="Content Placeholder 2">
                <a:extLst>
                  <a:ext uri="{FF2B5EF4-FFF2-40B4-BE49-F238E27FC236}">
                    <a16:creationId xmlns:a16="http://schemas.microsoft.com/office/drawing/2014/main" id="{27E3ED1F-246A-8DA0-E6D3-9353BA0179DD}"/>
                  </a:ext>
                </a:extLst>
              </p:cNvPr>
              <p:cNvSpPr>
                <a:spLocks noGrp="1" noRot="1" noChangeAspect="1" noMove="1" noResize="1" noEditPoints="1" noAdjustHandles="1" noChangeArrowheads="1" noChangeShapeType="1" noTextEdit="1"/>
              </p:cNvSpPr>
              <p:nvPr>
                <p:ph idx="1"/>
              </p:nvPr>
            </p:nvSpPr>
            <p:spPr>
              <a:xfrm>
                <a:off x="789302" y="1159329"/>
                <a:ext cx="4963798" cy="5558478"/>
              </a:xfrm>
              <a:blipFill>
                <a:blip r:embed="rId2"/>
                <a:stretch>
                  <a:fillRect l="-2454" t="-1754" r="-2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8C5FA7-9914-84BA-234A-D4D44D9481A6}"/>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92C2EEEF-935B-19EA-16EB-92582699A005}"/>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4" name="Straight Arrow Connector 3">
            <a:extLst>
              <a:ext uri="{FF2B5EF4-FFF2-40B4-BE49-F238E27FC236}">
                <a16:creationId xmlns:a16="http://schemas.microsoft.com/office/drawing/2014/main" id="{6FA59663-EB01-049D-AF55-91849879D764}"/>
              </a:ext>
            </a:extLst>
          </p:cNvPr>
          <p:cNvCxnSpPr>
            <a:cxnSpLocks/>
          </p:cNvCxnSpPr>
          <p:nvPr/>
        </p:nvCxnSpPr>
        <p:spPr>
          <a:xfrm>
            <a:off x="5644243" y="2313214"/>
            <a:ext cx="3069771" cy="985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F9D404-B0AA-9B44-6BA4-19310C32EBBD}"/>
              </a:ext>
            </a:extLst>
          </p:cNvPr>
          <p:cNvCxnSpPr>
            <a:cxnSpLocks/>
          </p:cNvCxnSpPr>
          <p:nvPr/>
        </p:nvCxnSpPr>
        <p:spPr>
          <a:xfrm>
            <a:off x="5165271" y="3173186"/>
            <a:ext cx="2476500" cy="27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095212-7984-169B-63E1-F29D77B6A737}"/>
              </a:ext>
            </a:extLst>
          </p:cNvPr>
          <p:cNvCxnSpPr>
            <a:cxnSpLocks/>
          </p:cNvCxnSpPr>
          <p:nvPr/>
        </p:nvCxnSpPr>
        <p:spPr>
          <a:xfrm flipV="1">
            <a:off x="5181045" y="3858986"/>
            <a:ext cx="4605212" cy="631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6D0-9AA3-B791-02B1-B5004A43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D4ECC-2255-7E64-090F-A70AA61CFAD5}"/>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A392E2-DBDF-53AD-FDA8-ECE387876BF8}"/>
                  </a:ext>
                </a:extLst>
              </p:cNvPr>
              <p:cNvSpPr>
                <a:spLocks noGrp="1"/>
              </p:cNvSpPr>
              <p:nvPr>
                <p:ph idx="1"/>
              </p:nvPr>
            </p:nvSpPr>
            <p:spPr>
              <a:xfrm>
                <a:off x="789302" y="877186"/>
                <a:ext cx="4991012" cy="5840621"/>
              </a:xfrm>
            </p:spPr>
            <p:txBody>
              <a:bodyPr>
                <a:normAutofit/>
              </a:bodyPr>
              <a:lstStyle/>
              <a:p>
                <a:pPr marL="0" indent="0">
                  <a:buNone/>
                </a:pPr>
                <a:r>
                  <a:rPr lang="en-US" dirty="0"/>
                  <a:t>Why not just use a simple autoencoder? </a:t>
                </a:r>
              </a:p>
              <a:p>
                <a:r>
                  <a:rPr lang="en-US" dirty="0">
                    <a:latin typeface="+mn-lt"/>
                  </a:rPr>
                  <a:t>Autoencoders train an encoder and decoder to minimize loss, </a:t>
                </a:r>
                <a14:m>
                  <m:oMath xmlns:m="http://schemas.openxmlformats.org/officeDocument/2006/math">
                    <m:r>
                      <a:rPr lang="en-US" i="1">
                        <a:latin typeface="Cambria Math" panose="02040503050406030204" pitchFamily="18" charset="0"/>
                      </a:rPr>
                      <m:t>𝐿</m:t>
                    </m:r>
                  </m:oMath>
                </a14:m>
                <a:r>
                  <a:rPr lang="en-US" dirty="0">
                    <a:latin typeface="+mn-lt"/>
                  </a:rPr>
                  <a:t>, between original and generated image</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b="0" i="0" smtClean="0">
                                  <a:latin typeface="Cambria Math" panose="02040503050406030204" pitchFamily="18" charset="0"/>
                                </a:rPr>
                                <m:t>arg</m:t>
                              </m:r>
                              <m:r>
                                <m:rPr>
                                  <m:sty m:val="p"/>
                                </m:rPr>
                                <a:rPr lang="en-US" sz="2800" i="0" smtClean="0">
                                  <a:latin typeface="Cambria Math" panose="02040503050406030204" pitchFamily="18" charset="0"/>
                                </a:rPr>
                                <m:t>min</m:t>
                              </m:r>
                            </m:e>
                            <m:lim>
                              <m:r>
                                <a:rPr lang="en-US" sz="2800" i="1" smtClean="0">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lim>
                          </m:limLow>
                        </m:fName>
                        <m:e>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func>
                    </m:oMath>
                  </m:oMathPara>
                </a14:m>
                <a:endParaRPr lang="en-US" sz="2800" dirty="0">
                  <a:latin typeface="+mn-lt"/>
                </a:endParaRPr>
              </a:p>
              <a:p>
                <a:r>
                  <a:rPr lang="en-US" dirty="0">
                    <a:latin typeface="+mn-lt"/>
                  </a:rPr>
                  <a:t>But this formulation is deterministic</a:t>
                </a:r>
              </a:p>
              <a:p>
                <a:pPr lvl="1"/>
                <a:r>
                  <a:rPr lang="en-US" dirty="0">
                    <a:latin typeface="+mn-lt"/>
                  </a:rPr>
                  <a:t>For a given </a:t>
                </a:r>
                <a14:m>
                  <m:oMath xmlns:m="http://schemas.openxmlformats.org/officeDocument/2006/math">
                    <m:r>
                      <a:rPr lang="en-US" i="1">
                        <a:latin typeface="Cambria Math" panose="02040503050406030204" pitchFamily="18" charset="0"/>
                      </a:rPr>
                      <m:t>𝑥</m:t>
                    </m:r>
                  </m:oMath>
                </a14:m>
                <a:r>
                  <a:rPr lang="en-US" dirty="0">
                    <a:latin typeface="+mn-lt"/>
                  </a:rPr>
                  <a:t> always get same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oMath>
                </a14:m>
                <a:endParaRPr lang="en-US" dirty="0">
                  <a:latin typeface="+mn-lt"/>
                </a:endParaRPr>
              </a:p>
              <a:p>
                <a:r>
                  <a:rPr lang="en-US" dirty="0"/>
                  <a:t>Variational autoencoder </a:t>
                </a:r>
                <a:endParaRPr lang="en-US" dirty="0">
                  <a:latin typeface="+mn-lt"/>
                </a:endParaRPr>
              </a:p>
            </p:txBody>
          </p:sp>
        </mc:Choice>
        <mc:Fallback xmlns="">
          <p:sp>
            <p:nvSpPr>
              <p:cNvPr id="3" name="Content Placeholder 2">
                <a:extLst>
                  <a:ext uri="{FF2B5EF4-FFF2-40B4-BE49-F238E27FC236}">
                    <a16:creationId xmlns:a16="http://schemas.microsoft.com/office/drawing/2014/main" id="{E3A392E2-DBDF-53AD-FDA8-ECE387876BF8}"/>
                  </a:ext>
                </a:extLst>
              </p:cNvPr>
              <p:cNvSpPr>
                <a:spLocks noGrp="1" noRot="1" noChangeAspect="1" noMove="1" noResize="1" noEditPoints="1" noAdjustHandles="1" noChangeArrowheads="1" noChangeShapeType="1" noTextEdit="1"/>
              </p:cNvSpPr>
              <p:nvPr>
                <p:ph idx="1"/>
              </p:nvPr>
            </p:nvSpPr>
            <p:spPr>
              <a:xfrm>
                <a:off x="789302" y="877186"/>
                <a:ext cx="4991012" cy="5840621"/>
              </a:xfrm>
              <a:blipFill>
                <a:blip r:embed="rId2"/>
                <a:stretch>
                  <a:fillRect l="-2442" t="-1775" r="-2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511BD0-3A4E-3128-7638-2FB09364A185}"/>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3E344BC8-9FC6-EC33-15BC-FB6761D732BA}"/>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1974845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4947469" cy="5840621"/>
              </a:xfrm>
            </p:spPr>
            <p:txBody>
              <a:bodyPr>
                <a:normAutofit lnSpcReduction="1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Embedding is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4947469" cy="5840621"/>
              </a:xfrm>
              <a:blipFill>
                <a:blip r:embed="rId2"/>
                <a:stretch>
                  <a:fillRect l="-2463" t="-2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a:cxnSpLocks/>
          </p:cNvCxnSpPr>
          <p:nvPr/>
        </p:nvCxnSpPr>
        <p:spPr>
          <a:xfrm>
            <a:off x="4376057" y="2242457"/>
            <a:ext cx="3247683" cy="770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339531" y="4310743"/>
            <a:ext cx="4991012" cy="1507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7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99827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68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8"/>
                <a:ext cx="11201313"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low-dimensional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8"/>
                <a:ext cx="11201313" cy="5522207"/>
              </a:xfrm>
              <a:blipFill>
                <a:blip r:embed="rId2"/>
                <a:stretch>
                  <a:fillRect l="-1088" t="-1766" r="-1687" b="-1325"/>
                </a:stretch>
              </a:blipFill>
            </p:spPr>
            <p:txBody>
              <a:bodyPr/>
              <a:lstStyle/>
              <a:p>
                <a:r>
                  <a:rPr lang="en-US">
                    <a:noFill/>
                  </a:rPr>
                  <a:t> </a:t>
                </a:r>
              </a:p>
            </p:txBody>
          </p:sp>
        </mc:Fallback>
      </mc:AlternateContent>
    </p:spTree>
    <p:extLst>
      <p:ext uri="{BB962C8B-B14F-4D97-AF65-F5344CB8AC3E}">
        <p14:creationId xmlns:p14="http://schemas.microsoft.com/office/powerpoint/2010/main" val="4071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14507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as a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243408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1615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a learnable distribution</a:t>
                </a:r>
              </a:p>
              <a:p>
                <a:pPr lvl="1"/>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21188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CE-C731-61A0-C41D-582C70FE1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07720-1909-75B0-0810-32A386C4FB8D}"/>
              </a:ext>
            </a:extLst>
          </p:cNvPr>
          <p:cNvSpPr>
            <a:spLocks noGrp="1"/>
          </p:cNvSpPr>
          <p:nvPr>
            <p:ph type="title"/>
          </p:nvPr>
        </p:nvSpPr>
        <p:spPr>
          <a:xfrm>
            <a:off x="831849" y="1709738"/>
            <a:ext cx="10881179" cy="1953577"/>
          </a:xfrm>
        </p:spPr>
        <p:txBody>
          <a:bodyPr>
            <a:normAutofit/>
          </a:bodyPr>
          <a:lstStyle/>
          <a:p>
            <a:pPr algn="ctr"/>
            <a:r>
              <a:rPr lang="en-US" sz="4400" dirty="0"/>
              <a:t>Applying the ELBO to Variational Autoencoders</a:t>
            </a:r>
          </a:p>
        </p:txBody>
      </p:sp>
    </p:spTree>
    <p:extLst>
      <p:ext uri="{BB962C8B-B14F-4D97-AF65-F5344CB8AC3E}">
        <p14:creationId xmlns:p14="http://schemas.microsoft.com/office/powerpoint/2010/main" val="420312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E2A-3B1C-A579-B61F-18AB1261D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E990D-7646-902F-4759-74650A6873C2}"/>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83AFF-6225-C888-F400-853C36BBEDF6}"/>
                  </a:ext>
                </a:extLst>
              </p:cNvPr>
              <p:cNvSpPr>
                <a:spLocks noGrp="1"/>
              </p:cNvSpPr>
              <p:nvPr>
                <p:ph idx="1"/>
              </p:nvPr>
            </p:nvSpPr>
            <p:spPr>
              <a:xfrm>
                <a:off x="388087" y="877186"/>
                <a:ext cx="5533741" cy="5911702"/>
              </a:xfrm>
            </p:spPr>
            <p:txBody>
              <a:bodyPr>
                <a:normAutofit/>
              </a:bodyPr>
              <a:lstStyle/>
              <a:p>
                <a:pPr marL="0" indent="0">
                  <a:buNone/>
                </a:pPr>
                <a:r>
                  <a:rPr lang="en-US" b="0" dirty="0">
                    <a:latin typeface="+mn-lt"/>
                  </a:rPr>
                  <a:t>Formulate encoder and decoder in terms of probability distributions  </a:t>
                </a:r>
              </a:p>
              <a:p>
                <a:r>
                  <a:rPr lang="en-US" dirty="0"/>
                  <a:t>Embedding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with random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drawn from the standard Normal  </a:t>
                </a:r>
                <a:endParaRPr lang="en-US" b="0" dirty="0">
                  <a:latin typeface="+mn-lt"/>
                </a:endParaRPr>
              </a:p>
              <a:p>
                <a:r>
                  <a:rPr lang="en-US" dirty="0"/>
                  <a:t>Want to match observed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b="0" dirty="0">
                    <a:latin typeface="+mn-lt"/>
                  </a:rPr>
                  <a:t> and generated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b="0" i="1" smtClean="0">
                            <a:latin typeface="Cambria Math" panose="02040503050406030204" pitchFamily="18" charset="0"/>
                          </a:rPr>
                          <m:t>𝑥</m:t>
                        </m:r>
                      </m:e>
                    </m:d>
                  </m:oMath>
                </a14:m>
                <a:r>
                  <a:rPr lang="en-US" dirty="0">
                    <a:latin typeface="+mn-lt"/>
                  </a:rPr>
                  <a:t> image distribution and maximize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latin typeface="+mn-lt"/>
                  </a:rPr>
                  <a:t> the likelihood of the image</a:t>
                </a:r>
              </a:p>
              <a:p>
                <a:r>
                  <a:rPr lang="en-US" b="0" dirty="0">
                    <a:latin typeface="+mn-lt"/>
                  </a:rPr>
                  <a:t>But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b="0" dirty="0">
                    <a:latin typeface="+mn-lt"/>
                  </a:rPr>
                  <a:t> is intractable, so approximate with variational distribution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en-US" b="0" dirty="0">
                  <a:latin typeface="+mn-lt"/>
                </a:endParaRPr>
              </a:p>
            </p:txBody>
          </p:sp>
        </mc:Choice>
        <mc:Fallback xmlns="">
          <p:sp>
            <p:nvSpPr>
              <p:cNvPr id="3" name="Content Placeholder 2">
                <a:extLst>
                  <a:ext uri="{FF2B5EF4-FFF2-40B4-BE49-F238E27FC236}">
                    <a16:creationId xmlns:a16="http://schemas.microsoft.com/office/drawing/2014/main" id="{56083AFF-6225-C888-F400-853C36BBEDF6}"/>
                  </a:ext>
                </a:extLst>
              </p:cNvPr>
              <p:cNvSpPr>
                <a:spLocks noGrp="1" noRot="1" noChangeAspect="1" noMove="1" noResize="1" noEditPoints="1" noAdjustHandles="1" noChangeArrowheads="1" noChangeShapeType="1" noTextEdit="1"/>
              </p:cNvSpPr>
              <p:nvPr>
                <p:ph idx="1"/>
              </p:nvPr>
            </p:nvSpPr>
            <p:spPr>
              <a:xfrm>
                <a:off x="388087" y="877186"/>
                <a:ext cx="5533741" cy="5911702"/>
              </a:xfrm>
              <a:blipFill>
                <a:blip r:embed="rId2"/>
                <a:stretch>
                  <a:fillRect l="-2315" t="-1753" r="-34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A12DEDF-D53B-08F7-5AA6-0FA4561F5825}"/>
              </a:ext>
            </a:extLst>
          </p:cNvPr>
          <p:cNvSpPr txBox="1"/>
          <p:nvPr/>
        </p:nvSpPr>
        <p:spPr>
          <a:xfrm>
            <a:off x="7165332" y="5581032"/>
            <a:ext cx="4343399" cy="369332"/>
          </a:xfrm>
          <a:prstGeom prst="rect">
            <a:avLst/>
          </a:prstGeom>
          <a:noFill/>
        </p:spPr>
        <p:txBody>
          <a:bodyPr wrap="square" rtlCol="0">
            <a:spAutoFit/>
          </a:bodyPr>
          <a:lstStyle/>
          <a:p>
            <a:pPr algn="ctr"/>
            <a:r>
              <a:rPr lang="en-US" dirty="0">
                <a:hlinkClick r:id="rId3"/>
              </a:rPr>
              <a:t>Image from Lilian Weng’s VAE blog post </a:t>
            </a:r>
            <a:endParaRPr lang="en-US" dirty="0"/>
          </a:p>
        </p:txBody>
      </p:sp>
      <p:pic>
        <p:nvPicPr>
          <p:cNvPr id="7" name="Picture 6">
            <a:extLst>
              <a:ext uri="{FF2B5EF4-FFF2-40B4-BE49-F238E27FC236}">
                <a16:creationId xmlns:a16="http://schemas.microsoft.com/office/drawing/2014/main" id="{AB62B36C-97CC-9092-3B2A-E56532F0D853}"/>
              </a:ext>
            </a:extLst>
          </p:cNvPr>
          <p:cNvPicPr>
            <a:picLocks noChangeAspect="1"/>
          </p:cNvPicPr>
          <p:nvPr/>
        </p:nvPicPr>
        <p:blipFill>
          <a:blip r:embed="rId4"/>
          <a:stretch>
            <a:fillRect/>
          </a:stretch>
        </p:blipFill>
        <p:spPr>
          <a:xfrm>
            <a:off x="6008914" y="2008628"/>
            <a:ext cx="6125746" cy="3272086"/>
          </a:xfrm>
          <a:prstGeom prst="rect">
            <a:avLst/>
          </a:prstGeom>
        </p:spPr>
      </p:pic>
    </p:spTree>
    <p:extLst>
      <p:ext uri="{BB962C8B-B14F-4D97-AF65-F5344CB8AC3E}">
        <p14:creationId xmlns:p14="http://schemas.microsoft.com/office/powerpoint/2010/main" val="4097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l="-1500" t="-1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4003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161655"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161655" cy="5911702"/>
              </a:xfrm>
              <a:blipFill>
                <a:blip r:embed="rId2"/>
                <a:stretch>
                  <a:fillRect l="-1147" t="-1753"/>
                </a:stretch>
              </a:blipFill>
            </p:spPr>
            <p:txBody>
              <a:bodyPr/>
              <a:lstStyle/>
              <a:p>
                <a:r>
                  <a:rPr lang="en-US">
                    <a:noFill/>
                  </a:rPr>
                  <a:t> </a:t>
                </a:r>
              </a:p>
            </p:txBody>
          </p:sp>
        </mc:Fallback>
      </mc:AlternateContent>
    </p:spTree>
    <p:extLst>
      <p:ext uri="{BB962C8B-B14F-4D97-AF65-F5344CB8AC3E}">
        <p14:creationId xmlns:p14="http://schemas.microsoft.com/office/powerpoint/2010/main" val="790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35F9-1329-F24D-1493-B3995AA6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E924-DAC3-AD17-5A1D-F9288045004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CAE84B-55FF-8406-63FE-A5512D9C4755}"/>
                  </a:ext>
                </a:extLst>
              </p:cNvPr>
              <p:cNvSpPr>
                <a:spLocks noGrp="1"/>
              </p:cNvSpPr>
              <p:nvPr>
                <p:ph idx="1"/>
              </p:nvPr>
            </p:nvSpPr>
            <p:spPr>
              <a:xfrm>
                <a:off x="388088" y="877186"/>
                <a:ext cx="11417469"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dirty="0">
                  <a:latin typeface="+mn-lt"/>
                </a:endParaRPr>
              </a:p>
              <a:p>
                <a:r>
                  <a:rPr lang="en-US" b="0" dirty="0">
                    <a:latin typeface="+mn-lt"/>
                  </a:rPr>
                  <a:t>The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a:t>
                </a:r>
                <a:r>
                  <a:rPr lang="en-US" b="1" dirty="0"/>
                  <a:t>log likelihood of reconstructing the input image</a:t>
                </a:r>
                <a:r>
                  <a:rPr lang="en-US" dirty="0"/>
                  <a:t>, </a:t>
                </a:r>
                <a14:m>
                  <m:oMath xmlns:m="http://schemas.openxmlformats.org/officeDocument/2006/math">
                    <m:r>
                      <a:rPr lang="en-US" b="0"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a:t>
                </a:r>
                <a:r>
                  <a:rPr lang="en-US" b="1" dirty="0"/>
                  <a:t>divergence between the encoder distribution,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𝝋</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oMath>
                </a14:m>
                <a:r>
                  <a:rPr lang="en-US" b="1" dirty="0"/>
                  <a:t>, and the prior belief or likelihood of the latent space, </a:t>
                </a:r>
                <a14:m>
                  <m:oMath xmlns:m="http://schemas.openxmlformats.org/officeDocument/2006/math">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 </m:t>
                    </m:r>
                  </m:oMath>
                </a14:m>
                <a:endParaRPr lang="en-US" b="1" dirty="0"/>
              </a:p>
              <a:p>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a:t>
                </a:r>
                <a:r>
                  <a:rPr lang="en-US" b="1" dirty="0">
                    <a:latin typeface="+mn-lt"/>
                  </a:rPr>
                  <a:t>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9DCAE84B-55FF-8406-63FE-A5512D9C4755}"/>
                  </a:ext>
                </a:extLst>
              </p:cNvPr>
              <p:cNvSpPr>
                <a:spLocks noGrp="1" noRot="1" noChangeAspect="1" noMove="1" noResize="1" noEditPoints="1" noAdjustHandles="1" noChangeArrowheads="1" noChangeShapeType="1" noTextEdit="1"/>
              </p:cNvSpPr>
              <p:nvPr>
                <p:ph idx="1"/>
              </p:nvPr>
            </p:nvSpPr>
            <p:spPr>
              <a:xfrm>
                <a:off x="388088" y="877186"/>
                <a:ext cx="11417469" cy="5911702"/>
              </a:xfrm>
              <a:blipFill>
                <a:blip r:embed="rId2"/>
                <a:stretch>
                  <a:fillRect l="-1121" t="-1753"/>
                </a:stretch>
              </a:blipFill>
            </p:spPr>
            <p:txBody>
              <a:bodyPr/>
              <a:lstStyle/>
              <a:p>
                <a:r>
                  <a:rPr lang="en-US">
                    <a:noFill/>
                  </a:rPr>
                  <a:t> </a:t>
                </a:r>
              </a:p>
            </p:txBody>
          </p:sp>
        </mc:Fallback>
      </mc:AlternateContent>
    </p:spTree>
    <p:extLst>
      <p:ext uri="{BB962C8B-B14F-4D97-AF65-F5344CB8AC3E}">
        <p14:creationId xmlns:p14="http://schemas.microsoft.com/office/powerpoint/2010/main" val="3033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latin typeface="Cambria Math" panose="02040503050406030204" pitchFamily="18" charset="0"/>
                  </a:rPr>
                  <a:t>We can easily </a:t>
                </a:r>
                <a:r>
                  <a:rPr lang="en-US" dirty="0"/>
                  <a:t>Monte Carlo sampled this distribution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endParaRPr lang="en-US" b="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297025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9A30-7897-0E08-B896-FA23B80A3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94025-41B2-409D-0724-F2F0C146B886}"/>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7C98E-842C-E12B-06DA-026BE7AEFC6F}"/>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A807C98E-842C-E12B-06DA-026BE7AEFC6F}"/>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675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t>
                </a:r>
                <a:r>
                  <a:rPr lang="en-US" b="1" dirty="0"/>
                  <a:t>above relation is not differentiable </a:t>
                </a:r>
                <a:r>
                  <a:rPr lang="en-US" dirty="0"/>
                  <a:t>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68749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1132114"/>
                <a:ext cx="11384812" cy="5656774"/>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b="1"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The sampling is now a linear relationship using a standard Normal </a:t>
                </a:r>
              </a:p>
              <a:p>
                <a:pPr lvl="1"/>
                <a:r>
                  <a:rPr lang="en-US" dirty="0">
                    <a:latin typeface="+mn-lt"/>
                  </a:rPr>
                  <a:t>Mean is shifted and the variance scaled</a:t>
                </a:r>
              </a:p>
              <a:p>
                <a:pPr lvl="1"/>
                <a:r>
                  <a:rPr lang="en-US" b="1"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1132114"/>
                <a:ext cx="11384812" cy="5656774"/>
              </a:xfrm>
              <a:blipFill>
                <a:blip r:embed="rId2"/>
                <a:stretch>
                  <a:fillRect l="-1125" t="-1832" r="-696"/>
                </a:stretch>
              </a:blipFill>
            </p:spPr>
            <p:txBody>
              <a:bodyPr/>
              <a:lstStyle/>
              <a:p>
                <a:r>
                  <a:rPr lang="en-US">
                    <a:noFill/>
                  </a:rPr>
                  <a:t> </a:t>
                </a:r>
              </a:p>
            </p:txBody>
          </p:sp>
        </mc:Fallback>
      </mc:AlternateContent>
    </p:spTree>
    <p:extLst>
      <p:ext uri="{BB962C8B-B14F-4D97-AF65-F5344CB8AC3E}">
        <p14:creationId xmlns:p14="http://schemas.microsoft.com/office/powerpoint/2010/main" val="24331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original form,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a14:m>
                <a:r>
                  <a:rPr lang="en-US" dirty="0"/>
                  <a:t> is not differentiable </a:t>
                </a:r>
              </a:p>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3207"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199960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A10B-71B9-91BE-82A8-F10238899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49EF-95A2-010B-7F88-373B0CACF6AD}"/>
              </a:ext>
            </a:extLst>
          </p:cNvPr>
          <p:cNvSpPr>
            <a:spLocks noGrp="1"/>
          </p:cNvSpPr>
          <p:nvPr>
            <p:ph type="title"/>
          </p:nvPr>
        </p:nvSpPr>
        <p:spPr>
          <a:xfrm>
            <a:off x="831850" y="1709738"/>
            <a:ext cx="10515600" cy="1953577"/>
          </a:xfrm>
        </p:spPr>
        <p:txBody>
          <a:bodyPr>
            <a:normAutofit/>
          </a:bodyPr>
          <a:lstStyle/>
          <a:p>
            <a:pPr algn="ctr"/>
            <a:r>
              <a:rPr lang="en-US" sz="4400" dirty="0"/>
              <a:t>Image Captioning with VAE</a:t>
            </a:r>
          </a:p>
        </p:txBody>
      </p:sp>
    </p:spTree>
    <p:extLst>
      <p:ext uri="{BB962C8B-B14F-4D97-AF65-F5344CB8AC3E}">
        <p14:creationId xmlns:p14="http://schemas.microsoft.com/office/powerpoint/2010/main" val="1171909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DEE-A015-6295-5590-F072A13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6498-B09C-E133-72DE-DC947998C9CE}"/>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1CB87-8206-E0CA-6BAE-D79A8456B626}"/>
                  </a:ext>
                </a:extLst>
              </p:cNvPr>
              <p:cNvSpPr>
                <a:spLocks noGrp="1"/>
              </p:cNvSpPr>
              <p:nvPr>
                <p:ph idx="1"/>
              </p:nvPr>
            </p:nvSpPr>
            <p:spPr>
              <a:xfrm>
                <a:off x="388088" y="1077686"/>
                <a:ext cx="11161655" cy="5711202"/>
              </a:xfrm>
            </p:spPr>
            <p:txBody>
              <a:bodyPr>
                <a:normAutofit/>
              </a:bodyPr>
              <a:lstStyle/>
              <a:p>
                <a:pPr marL="0" indent="0">
                  <a:buNone/>
                </a:pPr>
                <a:r>
                  <a:rPr lang="en-US" dirty="0"/>
                  <a:t>VAEs have limited capacity for complex image generation </a:t>
                </a:r>
                <a:endParaRPr lang="en-US" sz="2400" b="0" dirty="0">
                  <a:latin typeface="+mn-lt"/>
                </a:endParaRPr>
              </a:p>
              <a:p>
                <a:r>
                  <a:rPr lang="en-US" dirty="0"/>
                  <a:t>Images have a very high-dimensional space   </a:t>
                </a:r>
                <a:endParaRPr lang="en-US" b="0" dirty="0">
                  <a:latin typeface="+mn-lt"/>
                </a:endParaRPr>
              </a:p>
              <a:p>
                <a:r>
                  <a:rPr lang="en-US" b="0" dirty="0">
                    <a:latin typeface="+mn-lt"/>
                  </a:rPr>
                  <a:t>The low-dimensional latent space, </a:t>
                </a:r>
                <a14:m>
                  <m:oMath xmlns:m="http://schemas.openxmlformats.org/officeDocument/2006/math">
                    <m:r>
                      <a:rPr lang="en-US" b="0" i="1" smtClean="0">
                        <a:latin typeface="Cambria Math" panose="02040503050406030204" pitchFamily="18" charset="0"/>
                      </a:rPr>
                      <m:t>𝑧</m:t>
                    </m:r>
                  </m:oMath>
                </a14:m>
                <a:r>
                  <a:rPr lang="en-US" b="0" dirty="0">
                    <a:latin typeface="+mn-lt"/>
                  </a:rPr>
                  <a:t>, limits </a:t>
                </a:r>
                <a:r>
                  <a:rPr lang="en-US" dirty="0"/>
                  <a:t>complexity</a:t>
                </a:r>
                <a:endParaRPr lang="en-US" b="0" dirty="0">
                  <a:latin typeface="+mn-lt"/>
                </a:endParaRPr>
              </a:p>
              <a:p>
                <a:r>
                  <a:rPr lang="en-US" b="0" dirty="0">
                    <a:latin typeface="+mn-lt"/>
                  </a:rPr>
                  <a:t>There are other applications of VAE </a:t>
                </a:r>
              </a:p>
              <a:p>
                <a:r>
                  <a:rPr lang="en-US" dirty="0"/>
                  <a:t>Image captioning is a generative model   </a:t>
                </a:r>
              </a:p>
              <a:p>
                <a:r>
                  <a:rPr lang="en-US" dirty="0"/>
                  <a:t>Captions occupy a lower dimensional space sample space compared to images  </a:t>
                </a:r>
                <a:endParaRPr lang="en-US" b="0" dirty="0">
                  <a:latin typeface="+mn-lt"/>
                </a:endParaRPr>
              </a:p>
            </p:txBody>
          </p:sp>
        </mc:Choice>
        <mc:Fallback xmlns="">
          <p:sp>
            <p:nvSpPr>
              <p:cNvPr id="3" name="Content Placeholder 2">
                <a:extLst>
                  <a:ext uri="{FF2B5EF4-FFF2-40B4-BE49-F238E27FC236}">
                    <a16:creationId xmlns:a16="http://schemas.microsoft.com/office/drawing/2014/main" id="{2771CB87-8206-E0CA-6BAE-D79A8456B626}"/>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26673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7D83-B234-FE0C-20E2-05E3458E1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76B8-0085-D9A1-C39D-C60F5552380A}"/>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DDE5C-5D22-E4A1-B357-FCF3ECD96901}"/>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0015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a:t>
                </a:r>
                <a:r>
                  <a:rPr lang="en-US" b="1" dirty="0"/>
                  <a:t>diffusion models </a:t>
                </a:r>
                <a:r>
                  <a:rPr lang="en-US" dirty="0"/>
                  <a:t>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797"/>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40C1-E3F2-932C-595E-773225C75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D7F43-C8F6-140D-D3C9-873F2FEDA29C}"/>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C255-E5A0-D42A-F884-DA433D9B7AEB}"/>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C1B47A-05FC-3470-C8D1-BF2CE5B1458B}"/>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61ED9-0E3D-2E07-61F8-B754E69FDF4A}"/>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E0907E9-0C05-FA24-595F-83DC1A6A27AF}"/>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6BB9AA-8772-7385-8F96-E6517BA5263C}"/>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2BA336E-19F6-8BFA-7380-C9A576BC1008}"/>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5521FA-B0F4-F599-12AA-6A6F9270134F}"/>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2C186C4-2ED3-2EA6-5C36-8951DBF937D6}"/>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EAE357-33F0-6E2F-75F0-B950F177E4C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8364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BE5A-5906-C84F-6FBE-8744DEC25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EA0C5-101A-837F-5ABD-C3ED7E600EBD}"/>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2FF3DB-C2B8-345B-92F2-1823F43D4A4E}"/>
                  </a:ext>
                </a:extLst>
              </p:cNvPr>
              <p:cNvSpPr>
                <a:spLocks noGrp="1"/>
              </p:cNvSpPr>
              <p:nvPr>
                <p:ph idx="1"/>
              </p:nvPr>
            </p:nvSpPr>
            <p:spPr>
              <a:xfrm>
                <a:off x="789301" y="1124339"/>
                <a:ext cx="10515600" cy="5593468"/>
              </a:xfrm>
            </p:spPr>
            <p:txBody>
              <a:bodyPr/>
              <a:lstStyle/>
              <a:p>
                <a:pPr marL="0" indent="0">
                  <a:buNone/>
                </a:pPr>
                <a:r>
                  <a:rPr lang="en-US" b="1" dirty="0">
                    <a:solidFill>
                      <a:srgbClr val="C00000"/>
                    </a:solidFill>
                  </a:rPr>
                  <a:t>Generating images is a hard problem! </a:t>
                </a:r>
              </a:p>
              <a:p>
                <a:r>
                  <a:rPr lang="en-US" dirty="0"/>
                  <a:t>Images have a </a:t>
                </a:r>
                <a:r>
                  <a:rPr lang="en-US" b="1" dirty="0"/>
                  <a:t>very high dimensional sample space  </a:t>
                </a:r>
              </a:p>
              <a:p>
                <a:r>
                  <a:rPr lang="en-US" dirty="0"/>
                  <a:t>Example; consider a </a:t>
                </a:r>
                <a14:m>
                  <m:oMath xmlns:m="http://schemas.openxmlformats.org/officeDocument/2006/math">
                    <m:r>
                      <a:rPr lang="en-US" b="0" i="1" smtClean="0">
                        <a:latin typeface="Cambria Math" panose="02040503050406030204" pitchFamily="18" charset="0"/>
                      </a:rPr>
                      <m:t>256</m:t>
                    </m:r>
                    <m:r>
                      <a:rPr lang="en-US" b="0" i="1" smtClean="0">
                        <a:latin typeface="Cambria Math" panose="02040503050406030204" pitchFamily="18" charset="0"/>
                        <a:ea typeface="Cambria Math" panose="02040503050406030204" pitchFamily="18" charset="0"/>
                      </a:rPr>
                      <m:t>×256×3=2×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a14:m>
                <a:r>
                  <a:rPr lang="en-US" dirty="0"/>
                  <a:t>, pixel RGB image    </a:t>
                </a:r>
              </a:p>
              <a:p>
                <a:pPr marL="457200" lvl="1" indent="0">
                  <a:buNone/>
                </a:pPr>
                <a:r>
                  <a:rPr lang="en-US" dirty="0"/>
                  <a:t>With 256 intensity levels, the number of unique states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sup>
                    </m:sSup>
                  </m:oMath>
                </a14:m>
                <a:r>
                  <a:rPr lang="en-US" dirty="0"/>
                  <a:t>!</a:t>
                </a:r>
              </a:p>
              <a:p>
                <a:r>
                  <a:rPr lang="en-US" dirty="0"/>
                  <a:t>Conceptually we can model any image as an </a:t>
                </a:r>
                <a:r>
                  <a:rPr lang="en-US" b="1" dirty="0"/>
                  <a:t>infinite mixture of multi-variate Gaussian distribution</a:t>
                </a:r>
              </a:p>
              <a:p>
                <a:pPr lvl="1"/>
                <a:r>
                  <a:rPr lang="en-US" dirty="0"/>
                  <a:t>But how? </a:t>
                </a:r>
              </a:p>
              <a:p>
                <a:r>
                  <a:rPr lang="en-US" dirty="0"/>
                  <a:t>Ideally, we want generated images to have two properties </a:t>
                </a:r>
              </a:p>
              <a:p>
                <a:pPr lvl="1"/>
                <a:r>
                  <a:rPr lang="en-US" b="1" dirty="0"/>
                  <a:t>Good perceptual quality</a:t>
                </a:r>
                <a:r>
                  <a:rPr lang="en-US" dirty="0"/>
                  <a:t>: did we produce an image with the intended </a:t>
                </a:r>
                <a:r>
                  <a:rPr lang="en-US" b="1" dirty="0"/>
                  <a:t>semantics</a:t>
                </a:r>
              </a:p>
              <a:p>
                <a:pPr lvl="1"/>
                <a:r>
                  <a:rPr lang="en-US" b="1" dirty="0"/>
                  <a:t>Good accuracy</a:t>
                </a:r>
                <a:r>
                  <a:rPr lang="en-US" dirty="0"/>
                  <a:t>: does the generated image capture the </a:t>
                </a:r>
                <a:r>
                  <a:rPr lang="en-US" b="1" dirty="0"/>
                  <a:t>details</a:t>
                </a:r>
                <a:r>
                  <a:rPr lang="en-US" dirty="0"/>
                  <a:t> correctly </a:t>
                </a:r>
              </a:p>
            </p:txBody>
          </p:sp>
        </mc:Choice>
        <mc:Fallback>
          <p:sp>
            <p:nvSpPr>
              <p:cNvPr id="3" name="Content Placeholder 2">
                <a:extLst>
                  <a:ext uri="{FF2B5EF4-FFF2-40B4-BE49-F238E27FC236}">
                    <a16:creationId xmlns:a16="http://schemas.microsoft.com/office/drawing/2014/main" id="{352FF3DB-C2B8-345B-92F2-1823F43D4A4E}"/>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812"/>
                </a:stretch>
              </a:blipFill>
            </p:spPr>
            <p:txBody>
              <a:bodyPr/>
              <a:lstStyle/>
              <a:p>
                <a:r>
                  <a:rPr lang="en-US">
                    <a:noFill/>
                  </a:rPr>
                  <a:t> </a:t>
                </a:r>
              </a:p>
            </p:txBody>
          </p:sp>
        </mc:Fallback>
      </mc:AlternateContent>
    </p:spTree>
    <p:extLst>
      <p:ext uri="{BB962C8B-B14F-4D97-AF65-F5344CB8AC3E}">
        <p14:creationId xmlns:p14="http://schemas.microsoft.com/office/powerpoint/2010/main" val="2450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564-5F1B-2759-4691-B57A41BF3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84B07-96A9-A643-52C1-4FDC67DC3DA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161A0-F366-23E1-93D2-D3F243CDAAC6}"/>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90021B1-CEAD-912E-7A58-BEBCCF52FA60}"/>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0717BB-A2F0-C225-AE25-52DA56C7A800}"/>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E75A446-4226-BD07-5110-2B179CE92438}"/>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3AD2E0-7963-8F4D-B73B-CDD6E39F14CF}"/>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AEFCEB7-AE1E-4D23-EA5B-3AC2F1AF54F0}"/>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EE9614-C1B8-1752-E26F-8C5F6BEFF1F9}"/>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895BC78-E21D-0BE0-04C3-542719768DA1}"/>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E150A6-D5BF-1F5F-7428-822DFBD06FD5}"/>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9C69997-88A2-E297-61E8-DE94E6B9CE9E}"/>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5BAD9-3901-B23F-62E8-E5CDD96F0F7A}"/>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BB4A51-06A3-8C7A-9DF9-DFDBAC5DE664}"/>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AFA0E5-E4E4-C481-E44E-A696305C75E6}"/>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2304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41B3-580E-37C3-C045-01D2A6ECD3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FB147D-EAC8-258B-D7FA-F3C89C378521}"/>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F1B5E66D-F8F6-21C3-A755-A10682745BBF}"/>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5B3B4-E05B-3EFE-BB02-C4E5EF245475}"/>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144646-173B-C8BA-C50C-11405D77813A}"/>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42AFDE1-958E-356E-F97E-77C061696584}"/>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43B9E9-FAE7-6B3B-9778-A597BC3759D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6BC2DD4-50EB-6966-639F-D7E55F81BCA1}"/>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4D58557-1068-8D39-6BDB-EF9C67538161}"/>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2788AD-AF95-6D58-1C16-C726B482DD7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41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182B9-25D6-76A7-5AE5-F38F572A3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D7B3B-7903-E5EC-D051-8E079BB3A17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5AB95-3C7A-3D11-964B-DA070690909C}"/>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89C23C7-9F2A-D232-D526-6145731765D2}"/>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61DE06-AD44-8BC5-BA16-BC60B321FF94}"/>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00709DB-6BB8-6539-E305-8D3885F36BCC}"/>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9B39E-E37D-949F-C5A8-47B73A26F57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0B15813-3915-5AD6-7FE7-AADCB09E0E7D}"/>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BAD6CBF-F2EA-EF6B-A6FB-9091015D7885}"/>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86C1D0-7152-5CCD-6D63-D4EAE7D30B1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4273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 </a:t>
                </a:r>
                <a:r>
                  <a:rPr lang="en-US" b="1" dirty="0"/>
                  <a:t>mixture of Gaussians</a:t>
                </a:r>
                <a:r>
                  <a:rPr lang="en-US" dirty="0"/>
                  <a:t> representing the complex distribution of an image</a:t>
                </a: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968" r="-1159"/>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871F-9391-3DB6-ACE6-D3E19F093B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A9F5DB-70D7-C3A5-837B-BD23627B4CAA}"/>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22BBFC2F-4F69-15EA-91AF-53D164ACF701}"/>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DBF474-7633-598F-8D73-F36DC813478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a:t>
                </a:r>
                <a:r>
                  <a:rPr lang="en-US" b="1" dirty="0"/>
                  <a:t>forward and reverse diffusion process</a:t>
                </a:r>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p:sp>
            <p:nvSpPr>
              <p:cNvPr id="3" name="Content Placeholder 2">
                <a:extLst>
                  <a:ext uri="{FF2B5EF4-FFF2-40B4-BE49-F238E27FC236}">
                    <a16:creationId xmlns:a16="http://schemas.microsoft.com/office/drawing/2014/main" id="{84DBF474-7633-598F-8D73-F36DC813478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9ACFF8-F193-7411-FBA0-70E99F67FBC7}"/>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ECD8EC9-7AC4-C8B4-7BCB-D444BC5B9B1D}"/>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30BF93-C3CE-D2CA-54D1-FE365A2A2E11}"/>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CACF107-5418-C485-8C55-66DA0F8780EA}"/>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94662A-27C8-2F6B-4BBA-9ECD06A5EDB9}"/>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438082-3430-8A09-249E-3938568431E2}"/>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5A9059-083D-431D-5668-7CFA07586533}"/>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62749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743B-78BD-2456-CAEB-55E0E2705F1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57EC36-3857-01B7-B5BE-1DD5810B8173}"/>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996B0165-2BA6-74DD-4AF5-A158EEE563F6}"/>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E04F3-87DE-1A86-1E34-F30293899822}"/>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A7E7A4-EE64-631A-B75B-9751524241F9}"/>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7CC4F4A-8B03-D3C1-33A1-6608F46F46FC}"/>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192C1B-1066-8D85-8778-1060663CBF19}"/>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AB09A2-CC17-4E95-AD43-5FF4206FE2C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2CEC77-8883-0001-9051-DF55972C6D29}"/>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4A11ED-55DC-D047-1D88-FAFA3D1E3960}"/>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C9B39DF-4894-BDFC-C781-82B4CB0D9745}"/>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6904C9-3314-8644-61D1-248DB9F6B969}"/>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FE47AB6-2034-F536-52A5-61275AABC197}"/>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FB4ABF-494A-DF2A-3C49-2AB3BDEDF937}"/>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60AE15-9361-1B9E-8DB2-2C4EE9DC2794}"/>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41352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An </a:t>
            </a:r>
            <a:r>
              <a:rPr lang="en-US" b="1" dirty="0"/>
              <a:t>encoder</a:t>
            </a:r>
            <a:r>
              <a:rPr lang="en-US" dirty="0"/>
              <a:t> learns a </a:t>
            </a:r>
            <a:r>
              <a:rPr lang="en-US" b="1" dirty="0"/>
              <a:t>latent</a:t>
            </a:r>
            <a:r>
              <a:rPr lang="en-US" dirty="0"/>
              <a:t>, </a:t>
            </a:r>
            <a:r>
              <a:rPr lang="en-US" b="1" i="1" dirty="0"/>
              <a:t>z,</a:t>
            </a:r>
            <a:r>
              <a:rPr lang="en-US" b="1" dirty="0"/>
              <a:t> or embedding space </a:t>
            </a:r>
            <a:r>
              <a:rPr lang="en-US" dirty="0"/>
              <a:t>from training data</a:t>
            </a:r>
          </a:p>
          <a:p>
            <a:r>
              <a:rPr lang="en-US" b="1" dirty="0"/>
              <a:t>Generator</a:t>
            </a:r>
            <a:r>
              <a:rPr lang="en-US" dirty="0"/>
              <a:t> produces output data from latent space,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generator and encoder</a:t>
            </a:r>
          </a:p>
        </p:txBody>
      </p:sp>
      <p:sp>
        <p:nvSpPr>
          <p:cNvPr id="4" name="Rectangle 3">
            <a:extLst>
              <a:ext uri="{FF2B5EF4-FFF2-40B4-BE49-F238E27FC236}">
                <a16:creationId xmlns:a16="http://schemas.microsoft.com/office/drawing/2014/main" id="{67A52611-2458-49EF-82BF-309C45957E50}"/>
              </a:ext>
            </a:extLst>
          </p:cNvPr>
          <p:cNvSpPr/>
          <p:nvPr/>
        </p:nvSpPr>
        <p:spPr>
          <a:xfrm>
            <a:off x="8671152" y="3574242"/>
            <a:ext cx="1776368"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5" name="Rectangle 4">
            <a:extLst>
              <a:ext uri="{FF2B5EF4-FFF2-40B4-BE49-F238E27FC236}">
                <a16:creationId xmlns:a16="http://schemas.microsoft.com/office/drawing/2014/main" id="{07E25C2C-63EB-4E1C-A637-C3F80500CB5D}"/>
              </a:ext>
            </a:extLst>
          </p:cNvPr>
          <p:cNvSpPr/>
          <p:nvPr/>
        </p:nvSpPr>
        <p:spPr>
          <a:xfrm>
            <a:off x="8786192" y="7960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sp>
        <p:nvSpPr>
          <p:cNvPr id="13" name="Rectangle 12">
            <a:extLst>
              <a:ext uri="{FF2B5EF4-FFF2-40B4-BE49-F238E27FC236}">
                <a16:creationId xmlns:a16="http://schemas.microsoft.com/office/drawing/2014/main" id="{2A55C4BA-ED29-45B3-8819-11E6BC9F2835}"/>
              </a:ext>
            </a:extLst>
          </p:cNvPr>
          <p:cNvSpPr/>
          <p:nvPr/>
        </p:nvSpPr>
        <p:spPr>
          <a:xfrm>
            <a:off x="8786192" y="48965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a:off x="9559336" y="4393939"/>
            <a:ext cx="0" cy="502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1855" y="3587852"/>
            <a:ext cx="1304691"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flipV="1">
            <a:off x="8206546" y="3984091"/>
            <a:ext cx="464606" cy="1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913130" y="3609520"/>
            <a:ext cx="965636" cy="749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10447520" y="3984091"/>
            <a:ext cx="465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H="1" flipV="1">
            <a:off x="11395948" y="4358662"/>
            <a:ext cx="18213" cy="895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10332479" y="5258775"/>
            <a:ext cx="1125023"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10332479" y="1158275"/>
            <a:ext cx="1021321"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a:off x="11353800" y="1158275"/>
            <a:ext cx="42148" cy="2451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924E190-53FD-EC8D-2427-0DFF16AECA35}"/>
              </a:ext>
            </a:extLst>
          </p:cNvPr>
          <p:cNvSpPr/>
          <p:nvPr/>
        </p:nvSpPr>
        <p:spPr>
          <a:xfrm>
            <a:off x="6804920" y="2120435"/>
            <a:ext cx="1546287"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Encoder</a:t>
            </a:r>
          </a:p>
        </p:txBody>
      </p:sp>
      <p:cxnSp>
        <p:nvCxnSpPr>
          <p:cNvPr id="80" name="Straight Arrow Connector 79">
            <a:extLst>
              <a:ext uri="{FF2B5EF4-FFF2-40B4-BE49-F238E27FC236}">
                <a16:creationId xmlns:a16="http://schemas.microsoft.com/office/drawing/2014/main" id="{8825BD6A-74F9-2C73-33B8-60AF3D509104}"/>
              </a:ext>
            </a:extLst>
          </p:cNvPr>
          <p:cNvCxnSpPr>
            <a:cxnSpLocks/>
            <a:stCxn id="33" idx="2"/>
          </p:cNvCxnSpPr>
          <p:nvPr/>
        </p:nvCxnSpPr>
        <p:spPr>
          <a:xfrm flipH="1">
            <a:off x="7561807" y="2940132"/>
            <a:ext cx="16257" cy="669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05A2AB4-28F3-A5EE-21D4-1DEC49F8755E}"/>
              </a:ext>
            </a:extLst>
          </p:cNvPr>
          <p:cNvCxnSpPr>
            <a:cxnSpLocks/>
          </p:cNvCxnSpPr>
          <p:nvPr/>
        </p:nvCxnSpPr>
        <p:spPr>
          <a:xfrm>
            <a:off x="7647054" y="1214116"/>
            <a:ext cx="0" cy="906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3175DC-77B7-5748-8FCA-B29FFE9EB095}"/>
              </a:ext>
            </a:extLst>
          </p:cNvPr>
          <p:cNvCxnSpPr>
            <a:cxnSpLocks/>
          </p:cNvCxnSpPr>
          <p:nvPr/>
        </p:nvCxnSpPr>
        <p:spPr>
          <a:xfrm flipH="1">
            <a:off x="7647054" y="1214116"/>
            <a:ext cx="1139138"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8" grpId="0" animBg="1"/>
      <p:bldP spid="24"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dirty="0"/>
                  <a:t>,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dirty="0">
                    <a:ea typeface="Cambria Math" panose="02040503050406030204" pitchFamily="18" charset="0"/>
                  </a:rPr>
                  <a:t>Is a least squares loss problem</a:t>
                </a:r>
                <a:endParaRPr lang="en-US" b="0" dirty="0"/>
              </a:p>
              <a:p>
                <a:pPr lvl="1"/>
                <a:r>
                  <a:rPr lang="en-US" b="0" dirty="0"/>
                  <a:t>Learn a </a:t>
                </a:r>
                <a:r>
                  <a:rPr lang="en-US" b="1" dirty="0"/>
                  <a:t>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a:t>
                </a:r>
                <a:r>
                  <a:rPr lang="en-US" b="1" dirty="0"/>
                  <a:t>uniform sampling distribution </a:t>
                </a:r>
                <a:r>
                  <a:rPr lang="en-US" dirty="0"/>
                  <a:t>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lnSpcReduction="10000"/>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a few short lessons</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pPr lvl="1"/>
            <a:r>
              <a:rPr lang="en-US" dirty="0"/>
              <a:t>Algorithm uses limited number of random samples of the diffusion process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2020</a:t>
                </a:r>
                <a:r>
                  <a:rPr lang="en-US" dirty="0"/>
                  <a:t>,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is a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r>
                  <a:rPr lang="en-US" dirty="0"/>
                  <a:t>Use forward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as a ground truth to compare with reverse </a:t>
                </a:r>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is the learnable image denoising transition step</a:t>
                </a:r>
                <a:r>
                  <a:rPr lang="en-US" dirty="0">
                    <a:solidFill>
                      <a:schemeClr val="tx1"/>
                    </a:solidFill>
                  </a:rPr>
                  <a:t>   </a:t>
                </a:r>
              </a:p>
              <a:p>
                <a:r>
                  <a:rPr lang="en-US" dirty="0"/>
                  <a:t>The </a:t>
                </a:r>
                <a:r>
                  <a:rPr lang="en-US" dirty="0">
                    <a:solidFill>
                      <a:schemeClr val="tx1"/>
                    </a:solidFill>
                  </a:rPr>
                  <a:t>KL divergence is minimized when forward and reverse steps converge </a:t>
                </a:r>
              </a:p>
              <a:p>
                <a:r>
                  <a:rPr lang="en-US" dirty="0"/>
                  <a:t>Minimize sum of these KL divergences to learn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1971"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sampled noise distribution is deterministic</a:t>
                </a:r>
                <a:endParaRPr lang="en-US" dirty="0"/>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high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a:t>
            </a:r>
            <a:r>
              <a:rPr lang="en-US" b="1" dirty="0"/>
              <a:t>maximize likelihood of generated images</a:t>
            </a:r>
            <a:r>
              <a:rPr lang="en-US" dirty="0"/>
              <a:t>: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1573540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fontScale="92500"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6430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26244</TotalTime>
  <Words>7334</Words>
  <Application>Microsoft Office PowerPoint</Application>
  <PresentationFormat>Widescreen</PresentationFormat>
  <Paragraphs>812</Paragraphs>
  <Slides>112</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112</vt:i4>
      </vt:variant>
    </vt:vector>
  </HeadingPairs>
  <TitlesOfParts>
    <vt:vector size="123"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Flow-Based Models   </vt:lpstr>
      <vt:lpstr>Generative Diffusion Models  </vt:lpstr>
      <vt:lpstr>Generative Diffusion Models</vt:lpstr>
      <vt:lpstr>Generative Diffusion Models </vt:lpstr>
      <vt:lpstr>Variational Autoencoders</vt:lpstr>
      <vt:lpstr>Variational Autoencoders</vt:lpstr>
      <vt:lpstr>Variational Autoencoders</vt:lpstr>
      <vt:lpstr>Variational Autoencoders</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Applying the ELBO to 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Image Captioning with VAE</vt:lpstr>
      <vt:lpstr>Image Captioning with VAEs</vt:lpstr>
      <vt:lpstr>Diffusion Processes as Stack of Restricted VAEs</vt:lpstr>
      <vt:lpstr>Diffusion Processes</vt:lpstr>
      <vt:lpstr>Diffusion Processes Built From Restricted VAEs</vt:lpstr>
      <vt:lpstr>Forward and Reverse Diffusion Processes    </vt:lpstr>
      <vt:lpstr>Forward Diffusion Processes</vt:lpstr>
      <vt:lpstr>Forward Diffusion Processes</vt:lpstr>
      <vt:lpstr>Forward Diffusion Processes    </vt:lpstr>
      <vt:lpstr>Forward Diffusion Processes    </vt:lpstr>
      <vt:lpstr>Forward Diffusion Processes    </vt:lpstr>
      <vt:lpstr>Forward Diffusion Processes</vt:lpstr>
      <vt:lpstr>Forward Diffusion Processes    </vt:lpstr>
      <vt:lpstr>Forward and Reverse Diffusion Processes</vt:lpstr>
      <vt:lpstr>Reverse Diffusion Processes</vt:lpstr>
      <vt:lpstr>Reverse Diffusion Processes    </vt:lpstr>
      <vt:lpstr>Reverse Diffusion Processes    </vt:lpstr>
      <vt:lpstr>Denoising Diffusion Probabilistic Model (DDPM)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Denoising Diffusion Probabilistic Model (DDPM)</vt:lpstr>
      <vt:lpstr>DDPM</vt:lpstr>
      <vt:lpstr>DDPM    </vt:lpstr>
      <vt:lpstr>DDPM</vt:lpstr>
      <vt:lpstr>DDPM</vt:lpstr>
      <vt:lpstr>DDPM</vt:lpstr>
      <vt:lpstr>DDPM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764</cp:revision>
  <dcterms:created xsi:type="dcterms:W3CDTF">2018-12-31T16:25:12Z</dcterms:created>
  <dcterms:modified xsi:type="dcterms:W3CDTF">2026-02-09T23:44:44Z</dcterms:modified>
</cp:coreProperties>
</file>